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handoutMasterIdLst>
    <p:handoutMasterId r:id="rId13"/>
  </p:handoutMasterIdLst>
  <p:sldIdLst>
    <p:sldId id="256" r:id="rId2"/>
    <p:sldId id="294" r:id="rId3"/>
    <p:sldId id="292" r:id="rId4"/>
    <p:sldId id="303" r:id="rId5"/>
    <p:sldId id="288" r:id="rId6"/>
    <p:sldId id="296" r:id="rId7"/>
    <p:sldId id="302" r:id="rId8"/>
    <p:sldId id="301" r:id="rId9"/>
    <p:sldId id="304" r:id="rId10"/>
    <p:sldId id="30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E10A2D"/>
    <a:srgbClr val="FFD44B"/>
    <a:srgbClr val="FFDC6D"/>
    <a:srgbClr val="CCECFF"/>
    <a:srgbClr val="61D6FF"/>
    <a:srgbClr val="58BEC0"/>
    <a:srgbClr val="3399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31" autoAdjust="0"/>
    <p:restoredTop sz="94714" autoAdjust="0"/>
  </p:normalViewPr>
  <p:slideViewPr>
    <p:cSldViewPr>
      <p:cViewPr>
        <p:scale>
          <a:sx n="100" d="100"/>
          <a:sy n="100" d="100"/>
        </p:scale>
        <p:origin x="-918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8C447-12C3-424F-9146-9AF26EE6C6D4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296632-5B6D-45AD-A8F3-BB0F055F85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F57FC9-1190-4E0E-87DB-217DD9439896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D43C2-A72E-4B85-B510-8F2B80AEB1D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D43C2-A72E-4B85-B510-8F2B80AEB1D0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CCEC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209800" y="1371600"/>
            <a:ext cx="6399212" cy="2362200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1828800" y="1752600"/>
            <a:ext cx="6396037" cy="22860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1531938" y="1414463"/>
            <a:ext cx="6392862" cy="2286000"/>
          </a:xfrm>
          <a:prstGeom prst="roundRect">
            <a:avLst>
              <a:gd name="adj" fmla="val 16667"/>
            </a:avLst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7" name="Picture 28" descr="SouthWest_Logo_RGB_JPG"/>
          <p:cNvPicPr>
            <a:picLocks noChangeAspect="1" noChangeArrowheads="1"/>
          </p:cNvPicPr>
          <p:nvPr/>
        </p:nvPicPr>
        <p:blipFill>
          <a:blip r:embed="rId2" cstate="print"/>
          <a:srcRect l="5000" t="17204" r="5000" b="13979"/>
          <a:stretch>
            <a:fillRect/>
          </a:stretch>
        </p:blipFill>
        <p:spPr bwMode="auto">
          <a:xfrm>
            <a:off x="0" y="62357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rgbClr val="E2EBE1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0" y="228600"/>
            <a:ext cx="457200" cy="5943600"/>
            <a:chOff x="0" y="288"/>
            <a:chExt cx="288" cy="3600"/>
          </a:xfrm>
          <a:solidFill>
            <a:srgbClr val="00B0F0"/>
          </a:solidFill>
        </p:grpSpPr>
        <p:sp>
          <p:nvSpPr>
            <p:cNvPr id="10" name="AutoShape 9"/>
            <p:cNvSpPr>
              <a:spLocks noChangeArrowheads="1"/>
            </p:cNvSpPr>
            <p:nvPr/>
          </p:nvSpPr>
          <p:spPr bwMode="auto">
            <a:xfrm>
              <a:off x="58" y="360"/>
              <a:ext cx="230" cy="3455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0" y="288"/>
              <a:ext cx="202" cy="36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98" y="369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96" y="28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4192588" y="6556375"/>
            <a:ext cx="365601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en-US" sz="1200" b="1" dirty="0">
                <a:solidFill>
                  <a:schemeClr val="accent1"/>
                </a:solidFill>
              </a:rPr>
              <a:t> </a:t>
            </a:r>
            <a:r>
              <a:rPr lang="en-US" sz="1200" b="1" dirty="0" smtClean="0">
                <a:solidFill>
                  <a:schemeClr val="accent1"/>
                </a:solidFill>
              </a:rPr>
              <a:t>THE</a:t>
            </a:r>
            <a:r>
              <a:rPr lang="en-US" sz="1200" b="1" baseline="0" dirty="0" smtClean="0">
                <a:solidFill>
                  <a:schemeClr val="accent1"/>
                </a:solidFill>
              </a:rPr>
              <a:t> RESUME</a:t>
            </a:r>
            <a:r>
              <a:rPr lang="en-US" sz="1200" b="1" dirty="0" smtClean="0">
                <a:solidFill>
                  <a:schemeClr val="accent1"/>
                </a:solidFill>
              </a:rPr>
              <a:t> WRITER’S </a:t>
            </a:r>
            <a:r>
              <a:rPr lang="en-US" sz="1200" b="1" dirty="0">
                <a:solidFill>
                  <a:schemeClr val="accent1"/>
                </a:solidFill>
              </a:rPr>
              <a:t>WORKBOOK  </a:t>
            </a:r>
          </a:p>
        </p:txBody>
      </p:sp>
      <p:sp>
        <p:nvSpPr>
          <p:cNvPr id="16" name="Oval 15"/>
          <p:cNvSpPr>
            <a:spLocks noChangeAspect="1" noChangeArrowheads="1"/>
          </p:cNvSpPr>
          <p:nvPr/>
        </p:nvSpPr>
        <p:spPr bwMode="hidden">
          <a:xfrm>
            <a:off x="8912225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18" name="Oval 17"/>
          <p:cNvSpPr>
            <a:spLocks noChangeAspect="1" noChangeArrowheads="1"/>
          </p:cNvSpPr>
          <p:nvPr userDrawn="1"/>
        </p:nvSpPr>
        <p:spPr bwMode="hidden">
          <a:xfrm>
            <a:off x="3959225" y="6627813"/>
            <a:ext cx="155575" cy="15557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19" name="Oval 18"/>
          <p:cNvSpPr>
            <a:spLocks noChangeAspect="1" noChangeArrowheads="1"/>
          </p:cNvSpPr>
          <p:nvPr userDrawn="1"/>
        </p:nvSpPr>
        <p:spPr bwMode="hidden">
          <a:xfrm>
            <a:off x="3694113" y="6627813"/>
            <a:ext cx="155575" cy="155575"/>
          </a:xfrm>
          <a:prstGeom prst="ellipse">
            <a:avLst/>
          </a:prstGeom>
          <a:solidFill>
            <a:srgbClr val="0033CC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0" name="Oval 19"/>
          <p:cNvSpPr>
            <a:spLocks noChangeAspect="1" noChangeArrowheads="1"/>
          </p:cNvSpPr>
          <p:nvPr userDrawn="1"/>
        </p:nvSpPr>
        <p:spPr bwMode="hidden">
          <a:xfrm>
            <a:off x="3427413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1" name="Oval 20"/>
          <p:cNvSpPr>
            <a:spLocks noChangeAspect="1" noChangeArrowheads="1"/>
          </p:cNvSpPr>
          <p:nvPr userDrawn="1"/>
        </p:nvSpPr>
        <p:spPr bwMode="hidden">
          <a:xfrm>
            <a:off x="2895600" y="6627813"/>
            <a:ext cx="155575" cy="155575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2" name="Oval 21"/>
          <p:cNvSpPr>
            <a:spLocks noChangeAspect="1" noChangeArrowheads="1"/>
          </p:cNvSpPr>
          <p:nvPr userDrawn="1"/>
        </p:nvSpPr>
        <p:spPr bwMode="hidden">
          <a:xfrm>
            <a:off x="3162300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4" name="Oval 23"/>
          <p:cNvSpPr>
            <a:spLocks noChangeAspect="1" noChangeArrowheads="1"/>
          </p:cNvSpPr>
          <p:nvPr userDrawn="1"/>
        </p:nvSpPr>
        <p:spPr bwMode="hidden">
          <a:xfrm flipH="1">
            <a:off x="7848600" y="6627813"/>
            <a:ext cx="155575" cy="15557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5" name="Oval 24"/>
          <p:cNvSpPr>
            <a:spLocks noChangeAspect="1" noChangeArrowheads="1"/>
          </p:cNvSpPr>
          <p:nvPr userDrawn="1"/>
        </p:nvSpPr>
        <p:spPr bwMode="hidden">
          <a:xfrm>
            <a:off x="8113713" y="6627813"/>
            <a:ext cx="155575" cy="15557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6" name="Oval 25"/>
          <p:cNvSpPr>
            <a:spLocks noChangeAspect="1" noChangeArrowheads="1"/>
          </p:cNvSpPr>
          <p:nvPr userDrawn="1"/>
        </p:nvSpPr>
        <p:spPr bwMode="hidden">
          <a:xfrm flipH="1">
            <a:off x="8380413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7" name="Oval 26"/>
          <p:cNvSpPr>
            <a:spLocks noChangeAspect="1" noChangeArrowheads="1"/>
          </p:cNvSpPr>
          <p:nvPr userDrawn="1"/>
        </p:nvSpPr>
        <p:spPr bwMode="hidden">
          <a:xfrm flipH="1">
            <a:off x="8912225" y="6627813"/>
            <a:ext cx="155575" cy="155575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8" name="Oval 27"/>
          <p:cNvSpPr>
            <a:spLocks noChangeAspect="1" noChangeArrowheads="1"/>
          </p:cNvSpPr>
          <p:nvPr userDrawn="1"/>
        </p:nvSpPr>
        <p:spPr bwMode="hidden">
          <a:xfrm flipH="1">
            <a:off x="8645525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9" name="AutoShape 28"/>
          <p:cNvSpPr>
            <a:spLocks noChangeArrowheads="1"/>
          </p:cNvSpPr>
          <p:nvPr userDrawn="1"/>
        </p:nvSpPr>
        <p:spPr bwMode="auto">
          <a:xfrm>
            <a:off x="1066800" y="990600"/>
            <a:ext cx="6389687" cy="22860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30" name="AutoShape 29"/>
          <p:cNvSpPr>
            <a:spLocks noChangeArrowheads="1"/>
          </p:cNvSpPr>
          <p:nvPr userDrawn="1"/>
        </p:nvSpPr>
        <p:spPr bwMode="auto">
          <a:xfrm>
            <a:off x="776288" y="1371600"/>
            <a:ext cx="6310312" cy="2362199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 userDrawn="1">
            <p:ph type="subTitle" idx="1" hasCustomPrompt="1"/>
          </p:nvPr>
        </p:nvSpPr>
        <p:spPr>
          <a:xfrm>
            <a:off x="1752600" y="3886200"/>
            <a:ext cx="5867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4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150" name="Rectangle 30"/>
          <p:cNvSpPr>
            <a:spLocks noGrp="1" noChangeArrowheads="1"/>
          </p:cNvSpPr>
          <p:nvPr userDrawn="1">
            <p:ph type="ctrTitle" hasCustomPrompt="1"/>
          </p:nvPr>
        </p:nvSpPr>
        <p:spPr>
          <a:xfrm>
            <a:off x="1371600" y="1414463"/>
            <a:ext cx="5484813" cy="2286000"/>
          </a:xfrm>
          <a:ln w="76200"/>
        </p:spPr>
        <p:txBody>
          <a:bodyPr/>
          <a:lstStyle>
            <a:lvl1pPr>
              <a:defRPr sz="6600">
                <a:solidFill>
                  <a:schemeClr val="bg1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en-US" smtClean="0"/>
              <a:t>CHAPTER 1</a:t>
            </a:r>
            <a:endParaRPr lang="en-US" dirty="0"/>
          </a:p>
        </p:txBody>
      </p:sp>
      <p:sp>
        <p:nvSpPr>
          <p:cNvPr id="32" name="TextBox 31"/>
          <p:cNvSpPr txBox="1"/>
          <p:nvPr userDrawn="1"/>
        </p:nvSpPr>
        <p:spPr>
          <a:xfrm>
            <a:off x="1600200" y="2971800"/>
            <a:ext cx="4343400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 anchor="t" anchorCtr="0">
            <a:spAutoFit/>
          </a:bodyPr>
          <a:lstStyle/>
          <a:p>
            <a:endParaRPr lang="en-US" sz="4000" baseline="0" dirty="0">
              <a:solidFill>
                <a:schemeClr val="bg1"/>
              </a:solidFill>
            </a:endParaRPr>
          </a:p>
        </p:txBody>
      </p:sp>
      <p:sp>
        <p:nvSpPr>
          <p:cNvPr id="36" name="Oval 35"/>
          <p:cNvSpPr>
            <a:spLocks noChangeAspect="1" noChangeArrowheads="1"/>
          </p:cNvSpPr>
          <p:nvPr userDrawn="1"/>
        </p:nvSpPr>
        <p:spPr bwMode="hidden">
          <a:xfrm flipH="1">
            <a:off x="2057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7" name="Oval 36"/>
          <p:cNvSpPr>
            <a:spLocks noChangeAspect="1" noChangeArrowheads="1"/>
          </p:cNvSpPr>
          <p:nvPr userDrawn="1"/>
        </p:nvSpPr>
        <p:spPr bwMode="hidden">
          <a:xfrm flipH="1">
            <a:off x="2286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8" name="Oval 37"/>
          <p:cNvSpPr>
            <a:spLocks noChangeAspect="1" noChangeArrowheads="1"/>
          </p:cNvSpPr>
          <p:nvPr userDrawn="1"/>
        </p:nvSpPr>
        <p:spPr bwMode="hidden">
          <a:xfrm flipH="1">
            <a:off x="2514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9" name="Oval 38"/>
          <p:cNvSpPr>
            <a:spLocks noChangeAspect="1" noChangeArrowheads="1"/>
          </p:cNvSpPr>
          <p:nvPr userDrawn="1"/>
        </p:nvSpPr>
        <p:spPr bwMode="hidden">
          <a:xfrm flipH="1">
            <a:off x="2743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0" name="Oval 39"/>
          <p:cNvSpPr>
            <a:spLocks noChangeAspect="1" noChangeArrowheads="1"/>
          </p:cNvSpPr>
          <p:nvPr userDrawn="1"/>
        </p:nvSpPr>
        <p:spPr bwMode="hidden">
          <a:xfrm flipH="1">
            <a:off x="2971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1" name="Oval 40"/>
          <p:cNvSpPr>
            <a:spLocks noChangeAspect="1" noChangeArrowheads="1"/>
          </p:cNvSpPr>
          <p:nvPr userDrawn="1"/>
        </p:nvSpPr>
        <p:spPr bwMode="hidden">
          <a:xfrm flipH="1">
            <a:off x="3200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2" name="Oval 41"/>
          <p:cNvSpPr>
            <a:spLocks noChangeAspect="1" noChangeArrowheads="1"/>
          </p:cNvSpPr>
          <p:nvPr userDrawn="1"/>
        </p:nvSpPr>
        <p:spPr bwMode="hidden">
          <a:xfrm flipH="1">
            <a:off x="3429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3" name="Oval 42"/>
          <p:cNvSpPr>
            <a:spLocks noChangeAspect="1" noChangeArrowheads="1"/>
          </p:cNvSpPr>
          <p:nvPr userDrawn="1"/>
        </p:nvSpPr>
        <p:spPr bwMode="hidden">
          <a:xfrm flipH="1">
            <a:off x="3657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4" name="Oval 43"/>
          <p:cNvSpPr>
            <a:spLocks noChangeAspect="1" noChangeArrowheads="1"/>
          </p:cNvSpPr>
          <p:nvPr userDrawn="1"/>
        </p:nvSpPr>
        <p:spPr bwMode="hidden">
          <a:xfrm flipH="1">
            <a:off x="3886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5" name="Oval 44"/>
          <p:cNvSpPr>
            <a:spLocks noChangeAspect="1" noChangeArrowheads="1"/>
          </p:cNvSpPr>
          <p:nvPr userDrawn="1"/>
        </p:nvSpPr>
        <p:spPr bwMode="hidden">
          <a:xfrm flipH="1">
            <a:off x="4114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6" name="Oval 45"/>
          <p:cNvSpPr>
            <a:spLocks noChangeAspect="1" noChangeArrowheads="1"/>
          </p:cNvSpPr>
          <p:nvPr userDrawn="1"/>
        </p:nvSpPr>
        <p:spPr bwMode="hidden">
          <a:xfrm flipH="1">
            <a:off x="4343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7" name="Oval 46"/>
          <p:cNvSpPr>
            <a:spLocks noChangeAspect="1" noChangeArrowheads="1"/>
          </p:cNvSpPr>
          <p:nvPr userDrawn="1"/>
        </p:nvSpPr>
        <p:spPr bwMode="hidden">
          <a:xfrm flipH="1">
            <a:off x="4572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8" name="Oval 47"/>
          <p:cNvSpPr>
            <a:spLocks noChangeAspect="1" noChangeArrowheads="1"/>
          </p:cNvSpPr>
          <p:nvPr userDrawn="1"/>
        </p:nvSpPr>
        <p:spPr bwMode="hidden">
          <a:xfrm flipH="1">
            <a:off x="4800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9" name="Oval 48"/>
          <p:cNvSpPr>
            <a:spLocks noChangeAspect="1" noChangeArrowheads="1"/>
          </p:cNvSpPr>
          <p:nvPr userDrawn="1"/>
        </p:nvSpPr>
        <p:spPr bwMode="hidden">
          <a:xfrm flipH="1">
            <a:off x="5029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50" name="Oval 49"/>
          <p:cNvSpPr>
            <a:spLocks noChangeAspect="1" noChangeArrowheads="1"/>
          </p:cNvSpPr>
          <p:nvPr userDrawn="1"/>
        </p:nvSpPr>
        <p:spPr bwMode="hidden">
          <a:xfrm flipH="1">
            <a:off x="5257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51" name="Oval 50"/>
          <p:cNvSpPr>
            <a:spLocks noChangeAspect="1" noChangeArrowheads="1"/>
          </p:cNvSpPr>
          <p:nvPr userDrawn="1"/>
        </p:nvSpPr>
        <p:spPr bwMode="hidden">
          <a:xfrm flipH="1">
            <a:off x="5486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8614ED6-A9D0-4F58-89C7-E1FE2C8444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13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67DBA231-A2A7-4813-B90D-3E0EC47343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13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0033CC"/>
                </a:solidFill>
              </a:defRPr>
            </a:lvl1pPr>
          </a:lstStyle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 baseline="0"/>
            </a:lvl1pPr>
            <a:lvl2pPr>
              <a:defRPr sz="2400" baseline="0"/>
            </a:lvl2pPr>
            <a:lvl3pPr>
              <a:defRPr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xfrm>
            <a:off x="7772400" y="6556375"/>
            <a:ext cx="1219200" cy="301625"/>
          </a:xfrm>
          <a:ln/>
        </p:spPr>
        <p:txBody>
          <a:bodyPr/>
          <a:lstStyle>
            <a:lvl1pPr>
              <a:defRPr baseline="0">
                <a:solidFill>
                  <a:srgbClr val="00B0F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Chapter  13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</a:t>
            </a:r>
            <a:fld id="{0A96650A-17D0-4770-838F-832FCC85D28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13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5B61A40D-DB14-4C49-B8B8-7C7E6309110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13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34A97898-4905-47F0-9A37-D961A6040B4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13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19C2520-EA1C-4520-BA53-AC909DA693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13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AAE0777D-6C31-4CE9-AC08-3240C198F5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13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A10A2CFE-55E5-4155-86B8-C2333DA431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13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179E8096-9A50-4385-87F2-53363C37F2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13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27" name="Picture 3" descr="SouthWest_Logo_RGB_JPG"/>
          <p:cNvPicPr>
            <a:picLocks noChangeAspect="1" noChangeArrowheads="1"/>
          </p:cNvPicPr>
          <p:nvPr/>
        </p:nvPicPr>
        <p:blipFill>
          <a:blip r:embed="rId13" cstate="print"/>
          <a:srcRect l="5000" t="17204" r="5000" b="13979"/>
          <a:stretch>
            <a:fillRect/>
          </a:stretch>
        </p:blipFill>
        <p:spPr bwMode="auto">
          <a:xfrm>
            <a:off x="0" y="62357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rgbClr val="E2EBE1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grpSp>
        <p:nvGrpSpPr>
          <p:cNvPr id="1030" name="Group 6"/>
          <p:cNvGrpSpPr>
            <a:grpSpLocks/>
          </p:cNvGrpSpPr>
          <p:nvPr/>
        </p:nvGrpSpPr>
        <p:grpSpPr bwMode="auto">
          <a:xfrm>
            <a:off x="0" y="228600"/>
            <a:ext cx="457200" cy="5943600"/>
            <a:chOff x="0" y="288"/>
            <a:chExt cx="288" cy="3600"/>
          </a:xfrm>
          <a:solidFill>
            <a:srgbClr val="00B0F0"/>
          </a:solidFill>
        </p:grpSpPr>
        <p:sp>
          <p:nvSpPr>
            <p:cNvPr id="4103" name="AutoShape 7"/>
            <p:cNvSpPr>
              <a:spLocks noChangeArrowheads="1"/>
            </p:cNvSpPr>
            <p:nvPr/>
          </p:nvSpPr>
          <p:spPr bwMode="auto">
            <a:xfrm>
              <a:off x="58" y="360"/>
              <a:ext cx="230" cy="3455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0" y="288"/>
              <a:ext cx="202" cy="36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5" name="Oval 9"/>
            <p:cNvSpPr>
              <a:spLocks noChangeArrowheads="1"/>
            </p:cNvSpPr>
            <p:nvPr/>
          </p:nvSpPr>
          <p:spPr bwMode="auto">
            <a:xfrm>
              <a:off x="98" y="369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6" name="Oval 10"/>
            <p:cNvSpPr>
              <a:spLocks noChangeArrowheads="1"/>
            </p:cNvSpPr>
            <p:nvPr/>
          </p:nvSpPr>
          <p:spPr bwMode="auto">
            <a:xfrm>
              <a:off x="96" y="28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978775" y="66675"/>
            <a:ext cx="1165225" cy="319088"/>
            <a:chOff x="7978775" y="66675"/>
            <a:chExt cx="1165225" cy="319088"/>
          </a:xfrm>
        </p:grpSpPr>
        <p:sp>
          <p:nvSpPr>
            <p:cNvPr id="4108" name="AutoShape 12"/>
            <p:cNvSpPr>
              <a:spLocks noChangeArrowheads="1"/>
            </p:cNvSpPr>
            <p:nvPr/>
          </p:nvSpPr>
          <p:spPr bwMode="auto">
            <a:xfrm>
              <a:off x="8229600" y="66675"/>
              <a:ext cx="914400" cy="317500"/>
            </a:xfrm>
            <a:prstGeom prst="roundRect">
              <a:avLst>
                <a:gd name="adj" fmla="val 0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9" name="AutoShape 13"/>
            <p:cNvSpPr>
              <a:spLocks noChangeArrowheads="1"/>
            </p:cNvSpPr>
            <p:nvPr/>
          </p:nvSpPr>
          <p:spPr bwMode="auto">
            <a:xfrm flipH="1">
              <a:off x="7978775" y="66675"/>
              <a:ext cx="260350" cy="319088"/>
            </a:xfrm>
            <a:prstGeom prst="flowChartDelay">
              <a:avLst/>
            </a:prstGeom>
            <a:solidFill>
              <a:srgbClr val="00B0F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4192588" y="6556375"/>
            <a:ext cx="365601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en-US" sz="1200" b="1" dirty="0">
                <a:solidFill>
                  <a:schemeClr val="accent1"/>
                </a:solidFill>
              </a:rPr>
              <a:t>  </a:t>
            </a:r>
            <a:r>
              <a:rPr lang="en-US" sz="1200" b="1" dirty="0" smtClean="0">
                <a:solidFill>
                  <a:schemeClr val="accent1"/>
                </a:solidFill>
              </a:rPr>
              <a:t>THE</a:t>
            </a:r>
            <a:r>
              <a:rPr lang="en-US" sz="1200" b="1" baseline="0" dirty="0" smtClean="0">
                <a:solidFill>
                  <a:schemeClr val="accent1"/>
                </a:solidFill>
              </a:rPr>
              <a:t> </a:t>
            </a:r>
            <a:r>
              <a:rPr lang="en-US" sz="1200" b="1" dirty="0" smtClean="0">
                <a:solidFill>
                  <a:schemeClr val="accent1"/>
                </a:solidFill>
              </a:rPr>
              <a:t>RESUME WRITER’S WORKBOOK  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103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85725"/>
            <a:ext cx="1066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 baseline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308A780C-23D5-4DD0-859E-C0494ECC86F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14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848600" y="6554788"/>
            <a:ext cx="12192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rgbClr val="58BEC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Chapter  13</a:t>
            </a:r>
            <a:endParaRPr lang="en-US" dirty="0"/>
          </a:p>
        </p:txBody>
      </p:sp>
      <p:sp>
        <p:nvSpPr>
          <p:cNvPr id="4115" name="Oval 19"/>
          <p:cNvSpPr>
            <a:spLocks noChangeAspect="1" noChangeArrowheads="1"/>
          </p:cNvSpPr>
          <p:nvPr/>
        </p:nvSpPr>
        <p:spPr bwMode="hidden">
          <a:xfrm>
            <a:off x="8912225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grpSp>
        <p:nvGrpSpPr>
          <p:cNvPr id="1038" name="Group 20"/>
          <p:cNvGrpSpPr>
            <a:grpSpLocks/>
          </p:cNvGrpSpPr>
          <p:nvPr/>
        </p:nvGrpSpPr>
        <p:grpSpPr bwMode="auto">
          <a:xfrm flipH="1">
            <a:off x="2895600" y="6627813"/>
            <a:ext cx="1219200" cy="155575"/>
            <a:chOff x="2496" y="4175"/>
            <a:chExt cx="768" cy="98"/>
          </a:xfrm>
        </p:grpSpPr>
        <p:sp>
          <p:nvSpPr>
            <p:cNvPr id="4117" name="Oval 21"/>
            <p:cNvSpPr>
              <a:spLocks noChangeAspect="1" noChangeArrowheads="1"/>
            </p:cNvSpPr>
            <p:nvPr userDrawn="1"/>
          </p:nvSpPr>
          <p:spPr bwMode="hidden">
            <a:xfrm flipH="1">
              <a:off x="2496" y="4175"/>
              <a:ext cx="98" cy="98"/>
            </a:xfrm>
            <a:prstGeom prst="ellipse">
              <a:avLst/>
            </a:prstGeom>
            <a:solidFill>
              <a:srgbClr val="58BE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18" name="Oval 22"/>
            <p:cNvSpPr>
              <a:spLocks noChangeAspect="1" noChangeArrowheads="1"/>
            </p:cNvSpPr>
            <p:nvPr userDrawn="1"/>
          </p:nvSpPr>
          <p:spPr bwMode="hidden">
            <a:xfrm flipH="1">
              <a:off x="2663" y="4175"/>
              <a:ext cx="98" cy="98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19" name="Oval 23"/>
            <p:cNvSpPr>
              <a:spLocks noChangeAspect="1" noChangeArrowheads="1"/>
            </p:cNvSpPr>
            <p:nvPr userDrawn="1"/>
          </p:nvSpPr>
          <p:spPr bwMode="hidden">
            <a:xfrm flipH="1">
              <a:off x="2831" y="4175"/>
              <a:ext cx="98" cy="98"/>
            </a:xfrm>
            <a:prstGeom prst="ellipse">
              <a:avLst/>
            </a:prstGeom>
            <a:solidFill>
              <a:srgbClr val="FFD44B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20" name="Oval 24"/>
            <p:cNvSpPr>
              <a:spLocks noChangeAspect="1" noChangeArrowheads="1"/>
            </p:cNvSpPr>
            <p:nvPr userDrawn="1"/>
          </p:nvSpPr>
          <p:spPr bwMode="hidden">
            <a:xfrm flipH="1">
              <a:off x="3166" y="4175"/>
              <a:ext cx="98" cy="98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21" name="Oval 25"/>
            <p:cNvSpPr>
              <a:spLocks noChangeAspect="1" noChangeArrowheads="1"/>
            </p:cNvSpPr>
            <p:nvPr userDrawn="1"/>
          </p:nvSpPr>
          <p:spPr bwMode="hidden">
            <a:xfrm flipH="1">
              <a:off x="2998" y="4175"/>
              <a:ext cx="98" cy="98"/>
            </a:xfrm>
            <a:prstGeom prst="ellipse">
              <a:avLst/>
            </a:prstGeom>
            <a:solidFill>
              <a:srgbClr val="7030A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aseline="0">
          <a:solidFill>
            <a:srgbClr val="0033C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SzPct val="95000"/>
        <a:buFont typeface="Wingdings" pitchFamily="2" charset="2"/>
        <a:buChar char="S"/>
        <a:defRPr sz="28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Font typeface="Wingdings" pitchFamily="2" charset="2"/>
        <a:buChar char="S"/>
        <a:defRPr sz="2400" baseline="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D44B"/>
        </a:buClr>
        <a:buFont typeface="Wingdings" pitchFamily="2" charset="2"/>
        <a:buChar char="S"/>
        <a:defRPr sz="2200" baseline="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70C0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58BEC0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4038600"/>
            <a:ext cx="6705600" cy="17526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pitchFamily="34" charset="0"/>
                <a:cs typeface="Arial" pitchFamily="34" charset="0"/>
              </a:rPr>
              <a:t>The Cover Letter and Other Correspondence</a:t>
            </a:r>
          </a:p>
          <a:p>
            <a:pPr eaLnBrk="1" hangingPunct="1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1414463"/>
            <a:ext cx="5561013" cy="2286000"/>
          </a:xfrm>
          <a:ln w="9525"/>
        </p:spPr>
        <p:txBody>
          <a:bodyPr/>
          <a:lstStyle/>
          <a:p>
            <a:pPr eaLnBrk="1" hangingPunct="1"/>
            <a:r>
              <a:rPr lang="en-US" dirty="0" smtClean="0"/>
              <a:t>CHAPTER 13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319C2520-EA1C-4520-BA53-AC909DA69302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13</a:t>
            </a:r>
            <a:endParaRPr lang="en-US" dirty="0"/>
          </a:p>
        </p:txBody>
      </p:sp>
      <p:graphicFrame>
        <p:nvGraphicFramePr>
          <p:cNvPr id="5" name="Group 118"/>
          <p:cNvGraphicFramePr>
            <a:graphicFrameLocks/>
          </p:cNvGraphicFramePr>
          <p:nvPr/>
        </p:nvGraphicFramePr>
        <p:xfrm>
          <a:off x="609600" y="1447800"/>
          <a:ext cx="7924800" cy="685800"/>
        </p:xfrm>
        <a:graphic>
          <a:graphicData uri="http://schemas.openxmlformats.org/drawingml/2006/table">
            <a:tbl>
              <a:tblPr/>
              <a:tblGrid>
                <a:gridCol w="79248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Rules for Writing an Effective Cover Letter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0A2D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990600" y="2286000"/>
            <a:ext cx="7162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E10A2D"/>
              </a:buClr>
              <a:buFont typeface="+mj-lt"/>
              <a:buAutoNum type="arabicPeriod"/>
              <a:tabLst>
                <a:tab pos="228600" algn="l"/>
              </a:tabLst>
            </a:pPr>
            <a:r>
              <a:rPr lang="en-US" sz="2400" dirty="0" smtClean="0"/>
              <a:t>Use a good stock of paper (same as your resume).</a:t>
            </a:r>
          </a:p>
          <a:p>
            <a:pPr marL="342900" lvl="0" indent="-342900">
              <a:spcBef>
                <a:spcPct val="20000"/>
              </a:spcBef>
              <a:buClr>
                <a:srgbClr val="E10A2D"/>
              </a:buClr>
              <a:buFont typeface="+mj-lt"/>
              <a:buAutoNum type="arabicPeriod"/>
              <a:tabLst>
                <a:tab pos="228600" algn="l"/>
              </a:tabLst>
            </a:pPr>
            <a:r>
              <a:rPr lang="en-US" sz="2400" dirty="0" smtClean="0"/>
              <a:t>Use your letterhead.</a:t>
            </a:r>
          </a:p>
          <a:p>
            <a:pPr marL="342900" lvl="0" indent="-342900">
              <a:spcBef>
                <a:spcPct val="20000"/>
              </a:spcBef>
              <a:buClr>
                <a:srgbClr val="E10A2D"/>
              </a:buClr>
              <a:buFont typeface="+mj-lt"/>
              <a:buAutoNum type="arabicPeriod"/>
              <a:tabLst>
                <a:tab pos="228600" algn="l"/>
              </a:tabLst>
            </a:pPr>
            <a:r>
              <a:rPr lang="en-US" sz="2400" dirty="0" smtClean="0"/>
              <a:t>Keep your letter short—no longer than one page.</a:t>
            </a:r>
          </a:p>
          <a:p>
            <a:pPr marL="342900" lvl="0" indent="-342900">
              <a:spcBef>
                <a:spcPct val="20000"/>
              </a:spcBef>
              <a:buClr>
                <a:srgbClr val="E10A2D"/>
              </a:buClr>
              <a:buFont typeface="+mj-lt"/>
              <a:buAutoNum type="arabicPeriod"/>
              <a:tabLst>
                <a:tab pos="228600" algn="l"/>
              </a:tabLst>
            </a:pPr>
            <a:r>
              <a:rPr lang="en-US" sz="2400" dirty="0" smtClean="0"/>
              <a:t>Date the letter.</a:t>
            </a:r>
          </a:p>
          <a:p>
            <a:pPr marL="342900" lvl="0" indent="-342900">
              <a:spcBef>
                <a:spcPct val="20000"/>
              </a:spcBef>
              <a:buClr>
                <a:srgbClr val="E10A2D"/>
              </a:buClr>
              <a:buFont typeface="+mj-lt"/>
              <a:buAutoNum type="arabicPeriod"/>
              <a:tabLst>
                <a:tab pos="228600" algn="l"/>
              </a:tabLst>
            </a:pPr>
            <a:r>
              <a:rPr lang="en-US" sz="2400" dirty="0" smtClean="0"/>
              <a:t>Write to a specific person—preferably the one in charge of hiring.</a:t>
            </a:r>
          </a:p>
          <a:p>
            <a:pPr marL="342900" lvl="0" indent="-342900">
              <a:spcBef>
                <a:spcPct val="20000"/>
              </a:spcBef>
              <a:buClr>
                <a:srgbClr val="E10A2D"/>
              </a:buClr>
              <a:buFont typeface="+mj-lt"/>
              <a:buAutoNum type="arabicPeriod"/>
              <a:tabLst>
                <a:tab pos="228600" algn="l"/>
              </a:tabLst>
            </a:pPr>
            <a:r>
              <a:rPr lang="en-US" sz="2400" dirty="0" smtClean="0"/>
              <a:t>Direct attention to your resume.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A cover letter is an excellent way to augment your resume.</a:t>
            </a:r>
          </a:p>
          <a:p>
            <a:pPr marL="914400" lvl="1" indent="-457200">
              <a:buSzPct val="110000"/>
            </a:pPr>
            <a:r>
              <a:rPr lang="en-US" dirty="0" smtClean="0"/>
              <a:t>It can explain gaps in your employment history.</a:t>
            </a:r>
          </a:p>
          <a:p>
            <a:pPr marL="914400" lvl="1" indent="-457200">
              <a:spcBef>
                <a:spcPts val="0"/>
              </a:spcBef>
              <a:buSzPct val="110000"/>
            </a:pPr>
            <a:r>
              <a:rPr lang="en-US" dirty="0" smtClean="0"/>
              <a:t>It can emphasize your skills.</a:t>
            </a:r>
          </a:p>
          <a:p>
            <a:pPr marL="914400" lvl="1" indent="-457200">
              <a:spcBef>
                <a:spcPts val="0"/>
              </a:spcBef>
              <a:buSzPct val="110000"/>
            </a:pPr>
            <a:r>
              <a:rPr lang="en-US" dirty="0" smtClean="0"/>
              <a:t>It can give added details to demonstrate that you are right person for the job. </a:t>
            </a:r>
          </a:p>
          <a:p>
            <a:pPr>
              <a:buSzPct val="110000"/>
            </a:pPr>
            <a:r>
              <a:rPr lang="en-US" dirty="0" smtClean="0"/>
              <a:t>Traditionally, the cover letter accompanies the resume.</a:t>
            </a:r>
          </a:p>
          <a:p>
            <a:r>
              <a:rPr lang="en-US" dirty="0" smtClean="0"/>
              <a:t>Electronic cover letters are becoming common and often replace the standard cover letter.</a:t>
            </a:r>
          </a:p>
          <a:p>
            <a:pPr marL="1028700" lvl="2" indent="-171450">
              <a:buNone/>
            </a:pPr>
            <a:r>
              <a:rPr lang="en-US" dirty="0" smtClean="0"/>
              <a:t> </a:t>
            </a:r>
          </a:p>
          <a:p>
            <a:pPr marL="514350" indent="-45720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13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Cover Letters 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267200"/>
          </a:xfrm>
        </p:spPr>
        <p:txBody>
          <a:bodyPr/>
          <a:lstStyle/>
          <a:p>
            <a:r>
              <a:rPr lang="en-US" dirty="0" smtClean="0"/>
              <a:t>Common cover letter types are:</a:t>
            </a:r>
          </a:p>
          <a:p>
            <a:pPr lvl="1"/>
            <a:r>
              <a:rPr lang="en-US" dirty="0" smtClean="0"/>
              <a:t>Inquiry letter (also called a broadcast letter).</a:t>
            </a:r>
          </a:p>
          <a:p>
            <a:pPr lvl="2"/>
            <a:r>
              <a:rPr lang="en-US" dirty="0" smtClean="0"/>
              <a:t>Send to companies that haven't yet advertised job openings.</a:t>
            </a:r>
          </a:p>
          <a:p>
            <a:pPr lvl="2"/>
            <a:r>
              <a:rPr lang="en-US" dirty="0" smtClean="0"/>
              <a:t>Make it clear that you are interested in a job should one become available.</a:t>
            </a:r>
          </a:p>
          <a:p>
            <a:pPr lvl="1"/>
            <a:r>
              <a:rPr lang="en-US" dirty="0" smtClean="0"/>
              <a:t>Referral letter.</a:t>
            </a:r>
          </a:p>
          <a:p>
            <a:pPr lvl="2"/>
            <a:r>
              <a:rPr lang="en-US" dirty="0" smtClean="0"/>
              <a:t>Send when a contact has referred you to a company.</a:t>
            </a:r>
          </a:p>
          <a:p>
            <a:pPr lvl="2"/>
            <a:r>
              <a:rPr lang="en-US" dirty="0" smtClean="0"/>
              <a:t>Mention the contact by name and indicate your professional connection to that person. </a:t>
            </a:r>
          </a:p>
          <a:p>
            <a:pPr marL="742950" lvl="2" indent="-342900">
              <a:buClr>
                <a:srgbClr val="7030A0"/>
              </a:buClr>
              <a:buSzPct val="95000"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13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Cover Letters </a:t>
            </a:r>
            <a:r>
              <a:rPr lang="en-US" sz="2400" dirty="0" smtClean="0"/>
              <a:t>(Continued)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343400"/>
          </a:xfrm>
        </p:spPr>
        <p:txBody>
          <a:bodyPr/>
          <a:lstStyle/>
          <a:p>
            <a:pPr lvl="1"/>
            <a:r>
              <a:rPr lang="en-US" dirty="0" smtClean="0"/>
              <a:t>Networking letter.</a:t>
            </a:r>
          </a:p>
          <a:p>
            <a:pPr lvl="2"/>
            <a:r>
              <a:rPr lang="en-US" dirty="0" smtClean="0"/>
              <a:t>Send to your connections to request job search advice and assistance.</a:t>
            </a:r>
          </a:p>
          <a:p>
            <a:pPr lvl="2"/>
            <a:r>
              <a:rPr lang="en-US" dirty="0" smtClean="0"/>
              <a:t>Can be sent by mail, e-mail, or through social media websites such as LinkedIn.</a:t>
            </a:r>
          </a:p>
          <a:p>
            <a:pPr lvl="1"/>
            <a:r>
              <a:rPr lang="en-US" dirty="0" smtClean="0"/>
              <a:t>Internship letter.</a:t>
            </a:r>
          </a:p>
          <a:p>
            <a:pPr lvl="2"/>
            <a:r>
              <a:rPr lang="en-US" dirty="0" smtClean="0"/>
              <a:t>Send to perspective employers or to advertised internship posts to request an interview.</a:t>
            </a:r>
          </a:p>
          <a:p>
            <a:pPr lvl="2"/>
            <a:r>
              <a:rPr lang="en-US" dirty="0" smtClean="0"/>
              <a:t>Make it clear that you are available and identify your skills.</a:t>
            </a:r>
          </a:p>
          <a:p>
            <a:pPr lvl="2"/>
            <a:r>
              <a:rPr lang="en-US" dirty="0" smtClean="0"/>
              <a:t>Enclose your resume and contact information.</a:t>
            </a:r>
          </a:p>
          <a:p>
            <a:pPr marL="742950" lvl="2" indent="-342900">
              <a:buClr>
                <a:srgbClr val="7030A0"/>
              </a:buClr>
              <a:buSzPct val="95000"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13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Attention to Detail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229600" cy="5105400"/>
          </a:xfrm>
        </p:spPr>
        <p:txBody>
          <a:bodyPr/>
          <a:lstStyle/>
          <a:p>
            <a:r>
              <a:rPr lang="en-US" dirty="0" smtClean="0"/>
              <a:t>All job search correspondence should match in design and format. </a:t>
            </a:r>
          </a:p>
          <a:p>
            <a:pPr lvl="1"/>
            <a:r>
              <a:rPr lang="en-US" dirty="0" smtClean="0"/>
              <a:t>Use on cover letters and other correspondence the same letterhead and fonts used in your resume.</a:t>
            </a:r>
          </a:p>
          <a:p>
            <a:r>
              <a:rPr lang="en-US" sz="2700" dirty="0" smtClean="0"/>
              <a:t>Your cover letters should have an easy-to-read layout with short paragraphs.</a:t>
            </a:r>
          </a:p>
          <a:p>
            <a:endParaRPr lang="en-US" sz="2400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13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19200" y="4191000"/>
            <a:ext cx="6934200" cy="1447800"/>
          </a:xfrm>
          <a:prstGeom prst="rect">
            <a:avLst/>
          </a:prstGeom>
          <a:solidFill>
            <a:srgbClr val="FFD44B"/>
          </a:solidFill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Most Important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Be sure to </a:t>
            </a:r>
            <a:r>
              <a:rPr lang="en-US" sz="2400" dirty="0" smtClean="0">
                <a:solidFill>
                  <a:srgbClr val="FF0000"/>
                </a:solidFill>
              </a:rPr>
              <a:t>check</a:t>
            </a:r>
            <a:r>
              <a:rPr lang="en-US" sz="2400" dirty="0" smtClean="0">
                <a:solidFill>
                  <a:schemeClr val="tx1"/>
                </a:solidFill>
              </a:rPr>
              <a:t> and </a:t>
            </a:r>
            <a:r>
              <a:rPr lang="en-US" sz="2400" dirty="0" smtClean="0">
                <a:solidFill>
                  <a:srgbClr val="FF0000"/>
                </a:solidFill>
              </a:rPr>
              <a:t>double-check 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 grammar, punctuation, and spelling.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of the Cover Letter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8229600" cy="4525963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spcBef>
                <a:spcPts val="2400"/>
              </a:spcBef>
            </a:pPr>
            <a:r>
              <a:rPr lang="en-US" dirty="0" smtClean="0"/>
              <a:t>The cover letter is not a formality.</a:t>
            </a:r>
          </a:p>
          <a:p>
            <a:r>
              <a:rPr lang="en-US" dirty="0" smtClean="0"/>
              <a:t>The combination of a well-crafted cover letter and a strong resume can give you the edge and result in an interview. 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13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1828800" y="1524000"/>
            <a:ext cx="5031486" cy="1651254"/>
          </a:xfrm>
          <a:prstGeom prst="roundRect">
            <a:avLst/>
          </a:prstGeom>
          <a:solidFill>
            <a:srgbClr val="E10A2D"/>
          </a:solidFill>
          <a:effectLst>
            <a:innerShdw blurRad="63500" dist="50800" dir="108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 </a:t>
            </a:r>
            <a:r>
              <a:rPr lang="en-US" sz="2400" b="1" dirty="0" smtClean="0"/>
              <a:t>The purpose of a cover letter is to make a favorable impression </a:t>
            </a:r>
          </a:p>
          <a:p>
            <a:pPr algn="ctr"/>
            <a:r>
              <a:rPr lang="en-US" sz="2400" b="1" dirty="0" smtClean="0"/>
              <a:t>on the employer and to get you </a:t>
            </a:r>
          </a:p>
          <a:p>
            <a:pPr algn="ctr"/>
            <a:r>
              <a:rPr lang="en-US" sz="2400" b="1" dirty="0" smtClean="0"/>
              <a:t>an interview.</a:t>
            </a:r>
            <a:endParaRPr lang="en-US" sz="24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Eight Things a Cover Letter </a:t>
            </a:r>
            <a:br>
              <a:rPr lang="en-US" dirty="0" smtClean="0"/>
            </a:br>
            <a:r>
              <a:rPr lang="en-US" dirty="0" smtClean="0"/>
              <a:t>Can Do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8229600" cy="4343400"/>
          </a:xfrm>
        </p:spPr>
        <p:txBody>
          <a:bodyPr/>
          <a:lstStyle/>
          <a:p>
            <a:pPr>
              <a:buSzPct val="100000"/>
              <a:buFont typeface="+mj-lt"/>
              <a:buAutoNum type="arabicPeriod"/>
            </a:pPr>
            <a:r>
              <a:rPr lang="en-US" sz="2700" dirty="0" smtClean="0"/>
              <a:t>State </a:t>
            </a:r>
            <a:r>
              <a:rPr lang="en-US" sz="2700" i="1" dirty="0" smtClean="0"/>
              <a:t>What</a:t>
            </a:r>
            <a:r>
              <a:rPr lang="en-US" sz="2700" dirty="0" smtClean="0"/>
              <a:t> and </a:t>
            </a:r>
            <a:r>
              <a:rPr lang="en-US" sz="2700" i="1" dirty="0" smtClean="0"/>
              <a:t>Why</a:t>
            </a:r>
            <a:r>
              <a:rPr lang="en-US" sz="2700" dirty="0" smtClean="0"/>
              <a:t>.</a:t>
            </a:r>
          </a:p>
          <a:p>
            <a:pPr>
              <a:buFont typeface="+mj-lt"/>
              <a:buAutoNum type="arabicPeriod"/>
            </a:pPr>
            <a:r>
              <a:rPr lang="en-US" sz="2700" dirty="0" smtClean="0"/>
              <a:t>Make a personal connection.</a:t>
            </a:r>
          </a:p>
          <a:p>
            <a:pPr>
              <a:buFont typeface="+mj-lt"/>
              <a:buAutoNum type="arabicPeriod"/>
            </a:pPr>
            <a:r>
              <a:rPr lang="en-US" sz="2700" dirty="0" smtClean="0"/>
              <a:t>Highlight your skills and accomplishments.</a:t>
            </a:r>
          </a:p>
          <a:p>
            <a:pPr>
              <a:buFont typeface="+mj-lt"/>
              <a:buAutoNum type="arabicPeriod"/>
            </a:pPr>
            <a:r>
              <a:rPr lang="en-US" sz="2700" dirty="0" smtClean="0"/>
              <a:t>Convey enthusiasm and a positive attitude.</a:t>
            </a:r>
          </a:p>
          <a:p>
            <a:pPr>
              <a:buFont typeface="+mj-lt"/>
              <a:buAutoNum type="arabicPeriod"/>
            </a:pPr>
            <a:r>
              <a:rPr lang="en-US" sz="2700" dirty="0" smtClean="0"/>
              <a:t>Expand your career objective.</a:t>
            </a:r>
          </a:p>
          <a:p>
            <a:pPr>
              <a:buFont typeface="+mj-lt"/>
              <a:buAutoNum type="arabicPeriod"/>
            </a:pPr>
            <a:r>
              <a:rPr lang="en-US" sz="2700" dirty="0" smtClean="0"/>
              <a:t>Offer additional information.</a:t>
            </a:r>
          </a:p>
          <a:p>
            <a:pPr>
              <a:buFont typeface="+mj-lt"/>
              <a:buAutoNum type="arabicPeriod"/>
            </a:pPr>
            <a:r>
              <a:rPr lang="en-US" sz="2700" dirty="0" smtClean="0"/>
              <a:t>Thank an employer for the interview.</a:t>
            </a:r>
          </a:p>
          <a:p>
            <a:pPr>
              <a:buFont typeface="+mj-lt"/>
              <a:buAutoNum type="arabicPeriod"/>
            </a:pPr>
            <a:r>
              <a:rPr lang="en-US" sz="2700" dirty="0" smtClean="0"/>
              <a:t>Request an interview.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13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8229600" cy="4525963"/>
          </a:xfrm>
        </p:spPr>
        <p:txBody>
          <a:bodyPr/>
          <a:lstStyle/>
          <a:p>
            <a:r>
              <a:rPr lang="en-US" dirty="0" smtClean="0"/>
              <a:t>Components of an effective cover letter are:</a:t>
            </a:r>
          </a:p>
          <a:p>
            <a:pPr lvl="1"/>
            <a:r>
              <a:rPr lang="en-US" dirty="0" smtClean="0"/>
              <a:t>Contact information.</a:t>
            </a:r>
          </a:p>
          <a:p>
            <a:pPr lvl="1"/>
            <a:r>
              <a:rPr lang="en-US" dirty="0" smtClean="0"/>
              <a:t>Inside address and salutation.</a:t>
            </a:r>
          </a:p>
          <a:p>
            <a:pPr lvl="1"/>
            <a:r>
              <a:rPr lang="en-US" dirty="0" smtClean="0"/>
              <a:t>Introduction.</a:t>
            </a:r>
          </a:p>
          <a:p>
            <a:pPr lvl="2"/>
            <a:r>
              <a:rPr lang="en-US" dirty="0" smtClean="0"/>
              <a:t>State the purpose.</a:t>
            </a:r>
          </a:p>
          <a:p>
            <a:pPr lvl="2"/>
            <a:r>
              <a:rPr lang="en-US" dirty="0" smtClean="0"/>
              <a:t>Identify the job you are seeking.</a:t>
            </a:r>
          </a:p>
          <a:p>
            <a:pPr lvl="2"/>
            <a:r>
              <a:rPr lang="en-US" dirty="0" smtClean="0"/>
              <a:t>Try to grab the reader's attention.</a:t>
            </a:r>
          </a:p>
          <a:p>
            <a:pPr lvl="3"/>
            <a:r>
              <a:rPr lang="en-US" dirty="0" smtClean="0"/>
              <a:t>Highlight an impressive accomplishment.</a:t>
            </a:r>
          </a:p>
          <a:p>
            <a:pPr lvl="3"/>
            <a:r>
              <a:rPr lang="en-US" dirty="0" smtClean="0"/>
              <a:t>Mention the name of a referral.</a:t>
            </a:r>
          </a:p>
          <a:p>
            <a:pPr lvl="3"/>
            <a:r>
              <a:rPr lang="en-US" dirty="0" smtClean="0"/>
              <a:t>Make an interesting observation about the company.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13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</a:t>
            </a:r>
            <a:r>
              <a:rPr lang="en-US" sz="2400" dirty="0" smtClean="0"/>
              <a:t>(Continued)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8229600" cy="4525963"/>
          </a:xfrm>
        </p:spPr>
        <p:txBody>
          <a:bodyPr/>
          <a:lstStyle/>
          <a:p>
            <a:pPr lvl="1"/>
            <a:r>
              <a:rPr lang="en-US" dirty="0" smtClean="0"/>
              <a:t>Highlight your background.</a:t>
            </a:r>
          </a:p>
          <a:p>
            <a:pPr lvl="2">
              <a:spcBef>
                <a:spcPts val="128"/>
              </a:spcBef>
            </a:pPr>
            <a:r>
              <a:rPr lang="en-US" dirty="0" smtClean="0"/>
              <a:t>Discuss your past.</a:t>
            </a:r>
          </a:p>
          <a:p>
            <a:pPr lvl="2">
              <a:spcBef>
                <a:spcPts val="128"/>
              </a:spcBef>
            </a:pPr>
            <a:r>
              <a:rPr lang="en-US" dirty="0" smtClean="0"/>
              <a:t>Highlight skills and accomplishments that are important to the job at hand.</a:t>
            </a:r>
          </a:p>
          <a:p>
            <a:pPr lvl="2">
              <a:spcBef>
                <a:spcPts val="128"/>
              </a:spcBef>
            </a:pPr>
            <a:r>
              <a:rPr lang="en-US" dirty="0" smtClean="0"/>
              <a:t>Refer to your resume.</a:t>
            </a:r>
          </a:p>
          <a:p>
            <a:pPr lvl="1"/>
            <a:r>
              <a:rPr lang="en-US" dirty="0" smtClean="0"/>
              <a:t>Tell the employer what you will contribute to the organization.</a:t>
            </a:r>
          </a:p>
          <a:p>
            <a:pPr lvl="2"/>
            <a:r>
              <a:rPr lang="en-US" dirty="0" smtClean="0"/>
              <a:t>Explain how your background with benefit the employer.</a:t>
            </a:r>
          </a:p>
          <a:p>
            <a:pPr lvl="1"/>
            <a:r>
              <a:rPr lang="en-US" dirty="0" smtClean="0"/>
              <a:t>Ask for an interview.</a:t>
            </a:r>
          </a:p>
          <a:p>
            <a:pPr lvl="2"/>
            <a:r>
              <a:rPr lang="en-US" dirty="0" smtClean="0"/>
              <a:t>Take the initiative and tell the employer that you will call him or her.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13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esume Writer's_slide master">
  <a:themeElements>
    <a:clrScheme name="design605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509B32"/>
      </a:folHlink>
    </a:clrScheme>
    <a:fontScheme name="design605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ign6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509B3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Resume Writer's_slide master</Template>
  <TotalTime>1583</TotalTime>
  <Words>607</Words>
  <Application>Microsoft Office PowerPoint</Application>
  <PresentationFormat>On-screen Show (4:3)</PresentationFormat>
  <Paragraphs>112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Resume Writer's_slide master</vt:lpstr>
      <vt:lpstr>CHAPTER 13</vt:lpstr>
      <vt:lpstr>Overview</vt:lpstr>
      <vt:lpstr>Types of Cover Letters </vt:lpstr>
      <vt:lpstr>Types of Cover Letters (Continued)</vt:lpstr>
      <vt:lpstr>Attention to Detail </vt:lpstr>
      <vt:lpstr>Purpose of the Cover Letter </vt:lpstr>
      <vt:lpstr>Eight Things a Cover Letter  Can Do </vt:lpstr>
      <vt:lpstr>Components </vt:lpstr>
      <vt:lpstr>Components (Continued) 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Carol1</dc:creator>
  <cp:lastModifiedBy>Carol1</cp:lastModifiedBy>
  <cp:revision>188</cp:revision>
  <dcterms:created xsi:type="dcterms:W3CDTF">2011-08-23T17:18:45Z</dcterms:created>
  <dcterms:modified xsi:type="dcterms:W3CDTF">2011-09-22T14:38:06Z</dcterms:modified>
</cp:coreProperties>
</file>